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0" r:id="rId2"/>
    <p:sldId id="291" r:id="rId3"/>
    <p:sldId id="259" r:id="rId4"/>
    <p:sldId id="260" r:id="rId5"/>
    <p:sldId id="261" r:id="rId6"/>
    <p:sldId id="27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906000" cy="6858000" type="A4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77986" autoAdjust="0"/>
  </p:normalViewPr>
  <p:slideViewPr>
    <p:cSldViewPr snapToGrid="0">
      <p:cViewPr varScale="1">
        <p:scale>
          <a:sx n="51" d="100"/>
          <a:sy n="51" d="100"/>
        </p:scale>
        <p:origin x="1252" y="4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1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9" d="100"/>
        <a:sy n="219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5B918F15-A677-4AB3-8AEA-17F6C973FA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1438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97030D-1BD8-401C-9A57-5D00CD3001C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23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D05B8-8609-43A7-AC3D-CAE8D34CE562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330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D05B8-8609-43A7-AC3D-CAE8D34CE562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731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D05B8-8609-43A7-AC3D-CAE8D34CE562}" type="slidenum">
              <a:rPr lang="en-GB" altLang="en-US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320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D05B8-8609-43A7-AC3D-CAE8D34CE562}" type="slidenum">
              <a:rPr lang="en-GB" altLang="en-US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665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D05B8-8609-43A7-AC3D-CAE8D34CE562}" type="slidenum">
              <a:rPr lang="en-GB" altLang="en-US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028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D05B8-8609-43A7-AC3D-CAE8D34CE56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541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D05B8-8609-43A7-AC3D-CAE8D34CE562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917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D05B8-8609-43A7-AC3D-CAE8D34CE562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154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D05B8-8609-43A7-AC3D-CAE8D34CE56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239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D05B8-8609-43A7-AC3D-CAE8D34CE562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閲覧時に「ノート」に入っている内容が表示されます。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こちらには原稿等を挿入してください。</a:t>
            </a:r>
            <a:endParaRPr lang="en-US" altLang="en-US" sz="13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5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D05B8-8609-43A7-AC3D-CAE8D34CE562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075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D05B8-8609-43A7-AC3D-CAE8D34CE562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386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D05B8-8609-43A7-AC3D-CAE8D34CE562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4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875374" y="-14288"/>
            <a:ext cx="9025467" cy="822326"/>
          </a:xfrm>
          <a:custGeom>
            <a:avLst/>
            <a:gdLst>
              <a:gd name="connsiteX0" fmla="*/ 0 w 9172876"/>
              <a:gd name="connsiteY0" fmla="*/ 0 h 818147"/>
              <a:gd name="connsiteX1" fmla="*/ 9172876 w 9172876"/>
              <a:gd name="connsiteY1" fmla="*/ 9625 h 818147"/>
              <a:gd name="connsiteX2" fmla="*/ 9163250 w 9172876"/>
              <a:gd name="connsiteY2" fmla="*/ 818147 h 818147"/>
              <a:gd name="connsiteX3" fmla="*/ 0 w 9172876"/>
              <a:gd name="connsiteY3" fmla="*/ 0 h 818147"/>
              <a:gd name="connsiteX0" fmla="*/ 0 w 9172876"/>
              <a:gd name="connsiteY0" fmla="*/ 14724 h 832871"/>
              <a:gd name="connsiteX1" fmla="*/ 9172876 w 9172876"/>
              <a:gd name="connsiteY1" fmla="*/ 0 h 832871"/>
              <a:gd name="connsiteX2" fmla="*/ 9163250 w 9172876"/>
              <a:gd name="connsiteY2" fmla="*/ 832871 h 832871"/>
              <a:gd name="connsiteX3" fmla="*/ 0 w 9172876"/>
              <a:gd name="connsiteY3" fmla="*/ 14724 h 83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2876" h="832871">
                <a:moveTo>
                  <a:pt x="0" y="14724"/>
                </a:moveTo>
                <a:lnTo>
                  <a:pt x="9172876" y="0"/>
                </a:lnTo>
                <a:lnTo>
                  <a:pt x="9163250" y="832871"/>
                </a:lnTo>
                <a:lnTo>
                  <a:pt x="0" y="1472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Freeform 4"/>
          <p:cNvSpPr/>
          <p:nvPr userDrawn="1"/>
        </p:nvSpPr>
        <p:spPr>
          <a:xfrm rot="10800000">
            <a:off x="2" y="6040438"/>
            <a:ext cx="9015148" cy="817562"/>
          </a:xfrm>
          <a:custGeom>
            <a:avLst/>
            <a:gdLst>
              <a:gd name="connsiteX0" fmla="*/ 0 w 9172876"/>
              <a:gd name="connsiteY0" fmla="*/ 0 h 818147"/>
              <a:gd name="connsiteX1" fmla="*/ 9172876 w 9172876"/>
              <a:gd name="connsiteY1" fmla="*/ 9625 h 818147"/>
              <a:gd name="connsiteX2" fmla="*/ 9163250 w 9172876"/>
              <a:gd name="connsiteY2" fmla="*/ 818147 h 818147"/>
              <a:gd name="connsiteX3" fmla="*/ 0 w 9172876"/>
              <a:gd name="connsiteY3" fmla="*/ 0 h 8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2876" h="818147">
                <a:moveTo>
                  <a:pt x="0" y="0"/>
                </a:moveTo>
                <a:lnTo>
                  <a:pt x="9172876" y="9625"/>
                </a:lnTo>
                <a:lnTo>
                  <a:pt x="9163250" y="818147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" name="Freeform 5"/>
          <p:cNvSpPr/>
          <p:nvPr userDrawn="1"/>
        </p:nvSpPr>
        <p:spPr>
          <a:xfrm rot="16200000">
            <a:off x="-2587691" y="2577375"/>
            <a:ext cx="6040438" cy="885693"/>
          </a:xfrm>
          <a:custGeom>
            <a:avLst/>
            <a:gdLst>
              <a:gd name="connsiteX0" fmla="*/ 0 w 9172876"/>
              <a:gd name="connsiteY0" fmla="*/ 0 h 818147"/>
              <a:gd name="connsiteX1" fmla="*/ 9172876 w 9172876"/>
              <a:gd name="connsiteY1" fmla="*/ 9625 h 818147"/>
              <a:gd name="connsiteX2" fmla="*/ 9163250 w 9172876"/>
              <a:gd name="connsiteY2" fmla="*/ 818147 h 818147"/>
              <a:gd name="connsiteX3" fmla="*/ 0 w 9172876"/>
              <a:gd name="connsiteY3" fmla="*/ 0 h 8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2876" h="818147">
                <a:moveTo>
                  <a:pt x="0" y="0"/>
                </a:moveTo>
                <a:lnTo>
                  <a:pt x="9172876" y="9625"/>
                </a:lnTo>
                <a:lnTo>
                  <a:pt x="9163250" y="8181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Freeform 6"/>
          <p:cNvSpPr/>
          <p:nvPr userDrawn="1"/>
        </p:nvSpPr>
        <p:spPr>
          <a:xfrm rot="5400000">
            <a:off x="6430634" y="3387792"/>
            <a:ext cx="6054725" cy="885693"/>
          </a:xfrm>
          <a:custGeom>
            <a:avLst/>
            <a:gdLst>
              <a:gd name="connsiteX0" fmla="*/ 0 w 9172876"/>
              <a:gd name="connsiteY0" fmla="*/ 0 h 818147"/>
              <a:gd name="connsiteX1" fmla="*/ 9172876 w 9172876"/>
              <a:gd name="connsiteY1" fmla="*/ 9625 h 818147"/>
              <a:gd name="connsiteX2" fmla="*/ 9163250 w 9172876"/>
              <a:gd name="connsiteY2" fmla="*/ 818147 h 818147"/>
              <a:gd name="connsiteX3" fmla="*/ 0 w 9172876"/>
              <a:gd name="connsiteY3" fmla="*/ 0 h 8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2876" h="818147">
                <a:moveTo>
                  <a:pt x="0" y="0"/>
                </a:moveTo>
                <a:lnTo>
                  <a:pt x="9172876" y="9625"/>
                </a:lnTo>
                <a:lnTo>
                  <a:pt x="9163250" y="8181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95285" indent="0" algn="ctr">
              <a:buNone/>
              <a:defRPr/>
            </a:lvl2pPr>
            <a:lvl3pPr marL="990570" indent="0" algn="ctr">
              <a:buNone/>
              <a:defRPr/>
            </a:lvl3pPr>
            <a:lvl4pPr marL="1485854" indent="0" algn="ctr">
              <a:buNone/>
              <a:defRPr/>
            </a:lvl4pPr>
            <a:lvl5pPr marL="1981139" indent="0" algn="ctr">
              <a:buNone/>
              <a:defRPr/>
            </a:lvl5pPr>
            <a:lvl6pPr marL="2476424" indent="0" algn="ctr">
              <a:buNone/>
              <a:defRPr/>
            </a:lvl6pPr>
            <a:lvl7pPr marL="2971709" indent="0" algn="ctr">
              <a:buNone/>
              <a:defRPr/>
            </a:lvl7pPr>
            <a:lvl8pPr marL="3466993" indent="0" algn="ctr">
              <a:buNone/>
              <a:defRPr/>
            </a:lvl8pPr>
            <a:lvl9pPr marL="39622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83C1A0-0F7E-4FD7-93ED-C178050787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535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BBEAD-DD58-4728-A851-FE7B11990B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1440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276E-8681-4655-8011-E4C69138EE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6896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3"/>
            <a:ext cx="89154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22121-FA10-4F15-AD48-E5A521DB80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88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1446B-2281-48D8-AF53-7F8338C039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89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86A97-6266-4835-8B23-0381FC828F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90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/>
            </a:lvl1pPr>
            <a:lvl2pPr marL="495285" indent="0">
              <a:buNone/>
              <a:defRPr sz="1950"/>
            </a:lvl2pPr>
            <a:lvl3pPr marL="990570" indent="0">
              <a:buNone/>
              <a:defRPr sz="1733"/>
            </a:lvl3pPr>
            <a:lvl4pPr marL="1485854" indent="0">
              <a:buNone/>
              <a:defRPr sz="1517"/>
            </a:lvl4pPr>
            <a:lvl5pPr marL="1981139" indent="0">
              <a:buNone/>
              <a:defRPr sz="1517"/>
            </a:lvl5pPr>
            <a:lvl6pPr marL="2476424" indent="0">
              <a:buNone/>
              <a:defRPr sz="1517"/>
            </a:lvl6pPr>
            <a:lvl7pPr marL="2971709" indent="0">
              <a:buNone/>
              <a:defRPr sz="1517"/>
            </a:lvl7pPr>
            <a:lvl8pPr marL="3466993" indent="0">
              <a:buNone/>
              <a:defRPr sz="1517"/>
            </a:lvl8pPr>
            <a:lvl9pPr marL="3962278" indent="0">
              <a:buNone/>
              <a:defRPr sz="15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1D7CC-37C8-4C46-9D1F-1617199129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88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E23F8-5A28-4026-8B1D-58BDCB7200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203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F05B6-3943-4127-9B71-5576D55BCA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518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8FE57-A4BD-4E43-9F70-A0DF09F28B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768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19404-F43C-47BB-A216-00DA63B65C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992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72ADC-880F-40D0-9312-B89DBB84D9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811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0B422-FAD3-4C97-8523-887F07857A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741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17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17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17" smtClean="0"/>
            </a:lvl1pPr>
          </a:lstStyle>
          <a:p>
            <a:pPr>
              <a:defRPr/>
            </a:pPr>
            <a:fld id="{364AAD70-B2AB-468D-BAF5-A2084D53FF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Freeform 6"/>
          <p:cNvSpPr/>
          <p:nvPr userDrawn="1"/>
        </p:nvSpPr>
        <p:spPr>
          <a:xfrm rot="10800000">
            <a:off x="2" y="6040438"/>
            <a:ext cx="9015148" cy="817562"/>
          </a:xfrm>
          <a:custGeom>
            <a:avLst/>
            <a:gdLst>
              <a:gd name="connsiteX0" fmla="*/ 0 w 9172876"/>
              <a:gd name="connsiteY0" fmla="*/ 0 h 818147"/>
              <a:gd name="connsiteX1" fmla="*/ 9172876 w 9172876"/>
              <a:gd name="connsiteY1" fmla="*/ 9625 h 818147"/>
              <a:gd name="connsiteX2" fmla="*/ 9163250 w 9172876"/>
              <a:gd name="connsiteY2" fmla="*/ 818147 h 818147"/>
              <a:gd name="connsiteX3" fmla="*/ 0 w 9172876"/>
              <a:gd name="connsiteY3" fmla="*/ 0 h 8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2876" h="818147">
                <a:moveTo>
                  <a:pt x="0" y="0"/>
                </a:moveTo>
                <a:lnTo>
                  <a:pt x="9172876" y="9625"/>
                </a:lnTo>
                <a:lnTo>
                  <a:pt x="9163250" y="818147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8" name="Freeform 7"/>
          <p:cNvSpPr/>
          <p:nvPr userDrawn="1"/>
        </p:nvSpPr>
        <p:spPr>
          <a:xfrm rot="16200000">
            <a:off x="-2587691" y="2577375"/>
            <a:ext cx="6040438" cy="885693"/>
          </a:xfrm>
          <a:custGeom>
            <a:avLst/>
            <a:gdLst>
              <a:gd name="connsiteX0" fmla="*/ 0 w 9172876"/>
              <a:gd name="connsiteY0" fmla="*/ 0 h 818147"/>
              <a:gd name="connsiteX1" fmla="*/ 9172876 w 9172876"/>
              <a:gd name="connsiteY1" fmla="*/ 9625 h 818147"/>
              <a:gd name="connsiteX2" fmla="*/ 9163250 w 9172876"/>
              <a:gd name="connsiteY2" fmla="*/ 818147 h 818147"/>
              <a:gd name="connsiteX3" fmla="*/ 0 w 9172876"/>
              <a:gd name="connsiteY3" fmla="*/ 0 h 8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2876" h="818147">
                <a:moveTo>
                  <a:pt x="0" y="0"/>
                </a:moveTo>
                <a:lnTo>
                  <a:pt x="9172876" y="9625"/>
                </a:lnTo>
                <a:lnTo>
                  <a:pt x="9163250" y="8181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Arial" charset="0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Arial" charset="0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Arial" charset="0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Arial" charset="0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Arial" charset="0"/>
        </a:defRPr>
      </a:lvl9pPr>
    </p:titleStyle>
    <p:bodyStyle>
      <a:lvl1pPr marL="371464" indent="-371464" algn="l" rtl="0" eaLnBrk="0" fontAlgn="base" hangingPunct="0">
        <a:spcBef>
          <a:spcPct val="20000"/>
        </a:spcBef>
        <a:spcAft>
          <a:spcPct val="0"/>
        </a:spcAft>
        <a:buChar char="•"/>
        <a:defRPr sz="3467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rtl="0" eaLnBrk="0" fontAlgn="base" hangingPunct="0">
        <a:spcBef>
          <a:spcPct val="20000"/>
        </a:spcBef>
        <a:spcAft>
          <a:spcPct val="0"/>
        </a:spcAft>
        <a:buChar char="–"/>
        <a:defRPr sz="3033">
          <a:solidFill>
            <a:schemeClr val="tx1"/>
          </a:solidFill>
          <a:latin typeface="+mn-lt"/>
        </a:defRPr>
      </a:lvl2pPr>
      <a:lvl3pPr marL="1238212" indent="-247642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33497" indent="-247642" algn="l" rtl="0" eaLnBrk="0" fontAlgn="base" hangingPunct="0">
        <a:spcBef>
          <a:spcPct val="20000"/>
        </a:spcBef>
        <a:spcAft>
          <a:spcPct val="0"/>
        </a:spcAft>
        <a:buChar char="–"/>
        <a:defRPr sz="2167">
          <a:solidFill>
            <a:schemeClr val="tx1"/>
          </a:solidFill>
          <a:latin typeface="+mn-lt"/>
        </a:defRPr>
      </a:lvl4pPr>
      <a:lvl5pPr marL="2228781" indent="-247642" algn="l" rtl="0" eaLnBrk="0" fontAlgn="base" hangingPunct="0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</a:defRPr>
      </a:lvl5pPr>
      <a:lvl6pPr marL="2724066" indent="-247642" algn="l" rtl="0" fontAlgn="base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</a:defRPr>
      </a:lvl6pPr>
      <a:lvl7pPr marL="3219351" indent="-247642" algn="l" rtl="0" fontAlgn="base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</a:defRPr>
      </a:lvl7pPr>
      <a:lvl8pPr marL="3714636" indent="-247642" algn="l" rtl="0" fontAlgn="base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</a:defRPr>
      </a:lvl8pPr>
      <a:lvl9pPr marL="4209920" indent="-247642" algn="l" rtl="0" fontAlgn="base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JRC2024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発表スライド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データ作成・登録について</a:t>
            </a:r>
            <a:endParaRPr lang="en-GB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943359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58496" y="136906"/>
            <a:ext cx="10341864" cy="1017016"/>
          </a:xfrm>
          <a:prstGeom prst="rect">
            <a:avLst/>
          </a:prstGeom>
          <a:solidFill>
            <a:schemeClr val="accent5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27052"/>
            <a:ext cx="9410700" cy="448428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PPT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データを保存する際には、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PowerPoint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プレゼンテーション」（拡張子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pptx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 で保存してください。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PowerPoint 97-2003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プレゼンテーション」（拡張子 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ppt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）で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保存しないでください。</a:t>
            </a:r>
            <a:b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・「プレゼンテーションの保護」で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最終版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で読み取り専用に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設定している場合は、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最終版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0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を解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除してください。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・パスワードをかけてデータを保存しないでください。</a:t>
            </a:r>
          </a:p>
          <a:p>
            <a:pPr marL="0" indent="0" eaLnBrk="1" hangingPunct="1">
              <a:buNone/>
            </a:pP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Mac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PowerPoint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は非推奨としております。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Windows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PowerPoint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で動作確認・保存してからご登録ください。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-158496" y="5943600"/>
            <a:ext cx="1006449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95300" y="91023"/>
            <a:ext cx="89154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5pPr>
            <a:lvl6pPr marL="495285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6pPr>
            <a:lvl7pPr marL="990570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7pPr>
            <a:lvl8pPr marL="1485854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8pPr>
            <a:lvl9pPr marL="1981139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ja-JP" altLang="en-US" b="1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発表スライド作成について</a:t>
            </a:r>
            <a:endParaRPr lang="en-US" altLang="en-US" b="1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81962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-158496" y="5943600"/>
            <a:ext cx="1006449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158496" y="136906"/>
            <a:ext cx="10341864" cy="1017016"/>
          </a:xfrm>
          <a:prstGeom prst="rect">
            <a:avLst/>
          </a:prstGeom>
          <a:solidFill>
            <a:schemeClr val="accent5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91023"/>
            <a:ext cx="8915400" cy="1238250"/>
          </a:xfrm>
        </p:spPr>
        <p:txBody>
          <a:bodyPr/>
          <a:lstStyle/>
          <a:p>
            <a:pPr eaLnBrk="1" hangingPunct="1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発表スライド登録方法</a:t>
            </a:r>
            <a:endParaRPr lang="en-US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2092055"/>
            <a:ext cx="8915400" cy="348361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登録開始後、発表スライド登録画面の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とログイン情報を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メールでお知らせいたします。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JRC2024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発表スライド登録期間</a:t>
            </a:r>
            <a:endParaRPr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2024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日（金）正午～</a:t>
            </a:r>
            <a:r>
              <a:rPr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日（金）正午</a:t>
            </a:r>
            <a:endParaRPr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演題により登録開始のご案内時間が前後する可能性が</a:t>
            </a:r>
            <a:endParaRPr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あります。何卒ご了承ください。</a:t>
            </a:r>
            <a:endParaRPr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95300" y="1429663"/>
            <a:ext cx="8915400" cy="48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ja-JP" altLang="en-US" sz="2600" b="1" u="sng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メールによる登録開始の案内と登録画面へのログイン</a:t>
            </a:r>
            <a:endParaRPr lang="en-US" altLang="ja-JP" sz="2600" b="1" u="sng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708205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58496" y="136906"/>
            <a:ext cx="10341864" cy="1017016"/>
          </a:xfrm>
          <a:prstGeom prst="rect">
            <a:avLst/>
          </a:prstGeom>
          <a:solidFill>
            <a:schemeClr val="accent5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91023"/>
            <a:ext cx="8915400" cy="1238250"/>
          </a:xfrm>
        </p:spPr>
        <p:txBody>
          <a:bodyPr/>
          <a:lstStyle/>
          <a:p>
            <a:pPr eaLnBrk="1" hangingPunct="1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発表スライド登録方法</a:t>
            </a:r>
            <a:endParaRPr lang="en-US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37772" y="1504624"/>
            <a:ext cx="8915400" cy="48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ja-JP" altLang="en-US" sz="2600" b="1" u="sng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登録画面</a:t>
            </a:r>
            <a:endParaRPr lang="en-US" altLang="ja-JP" sz="2600" b="1" u="sng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884" y="1329273"/>
            <a:ext cx="4263288" cy="537718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-158496" y="5943600"/>
            <a:ext cx="1006449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772" y="1991668"/>
            <a:ext cx="4652112" cy="3483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67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33">
                <a:solidFill>
                  <a:schemeClr val="tx1"/>
                </a:solidFill>
                <a:latin typeface="+mn-lt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67">
                <a:solidFill>
                  <a:schemeClr val="tx1"/>
                </a:solidFill>
                <a:latin typeface="+mn-lt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67">
                <a:solidFill>
                  <a:schemeClr val="tx1"/>
                </a:solidFill>
                <a:latin typeface="+mn-lt"/>
              </a:defRPr>
            </a:lvl5pPr>
            <a:lvl6pPr marL="2724066" indent="-247642" algn="l" rtl="0" fontAlgn="base">
              <a:spcBef>
                <a:spcPct val="20000"/>
              </a:spcBef>
              <a:spcAft>
                <a:spcPct val="0"/>
              </a:spcAft>
              <a:buChar char="»"/>
              <a:defRPr sz="2167">
                <a:solidFill>
                  <a:schemeClr val="tx1"/>
                </a:solidFill>
                <a:latin typeface="+mn-lt"/>
              </a:defRPr>
            </a:lvl6pPr>
            <a:lvl7pPr marL="3219351" indent="-247642" algn="l" rtl="0" fontAlgn="base">
              <a:spcBef>
                <a:spcPct val="20000"/>
              </a:spcBef>
              <a:spcAft>
                <a:spcPct val="0"/>
              </a:spcAft>
              <a:buChar char="»"/>
              <a:defRPr sz="2167">
                <a:solidFill>
                  <a:schemeClr val="tx1"/>
                </a:solidFill>
                <a:latin typeface="+mn-lt"/>
              </a:defRPr>
            </a:lvl7pPr>
            <a:lvl8pPr marL="3714636" indent="-247642" algn="l" rtl="0" fontAlgn="base">
              <a:spcBef>
                <a:spcPct val="20000"/>
              </a:spcBef>
              <a:spcAft>
                <a:spcPct val="0"/>
              </a:spcAft>
              <a:buChar char="»"/>
              <a:defRPr sz="2167">
                <a:solidFill>
                  <a:schemeClr val="tx1"/>
                </a:solidFill>
                <a:latin typeface="+mn-lt"/>
              </a:defRPr>
            </a:lvl8pPr>
            <a:lvl9pPr marL="4209920" indent="-247642" algn="l" rtl="0" fontAlgn="base">
              <a:spcBef>
                <a:spcPct val="20000"/>
              </a:spcBef>
              <a:spcAft>
                <a:spcPct val="0"/>
              </a:spcAft>
              <a:buChar char="»"/>
              <a:defRPr sz="2167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登録画面内に発表スライド</a:t>
            </a:r>
            <a:endParaRPr lang="en-US" altLang="ja-JP" sz="2400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FontTx/>
              <a:buNone/>
            </a:pPr>
            <a:r>
              <a:rPr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登録の手順を記載しています。</a:t>
            </a:r>
            <a:endParaRPr lang="en-US" altLang="ja-JP" sz="2400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FontTx/>
              <a:buNone/>
            </a:pPr>
            <a:r>
              <a:rPr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案内に沿って発表スライドの</a:t>
            </a:r>
            <a:endParaRPr lang="en-US" altLang="ja-JP" sz="2400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FontTx/>
              <a:buNone/>
            </a:pPr>
            <a:r>
              <a:rPr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データ登録を進めてください。</a:t>
            </a:r>
            <a:endParaRPr lang="en-US" altLang="en-US" sz="2400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59294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58496" y="136906"/>
            <a:ext cx="10341864" cy="1017016"/>
          </a:xfrm>
          <a:prstGeom prst="rect">
            <a:avLst/>
          </a:prstGeom>
          <a:solidFill>
            <a:schemeClr val="accent5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91023"/>
            <a:ext cx="8915400" cy="1238250"/>
          </a:xfrm>
        </p:spPr>
        <p:txBody>
          <a:bodyPr/>
          <a:lstStyle/>
          <a:p>
            <a:pPr eaLnBrk="1" hangingPunct="1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発表スライド登録方法</a:t>
            </a:r>
            <a:endParaRPr lang="en-US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945298"/>
            <a:ext cx="9258300" cy="348361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・発表スライドデータを登録後、プレゼンテーションが変換されると、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変換中の画面からオンラインプレビューの画面に自動的に切り替わります。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また同時にオンラインプレビューの案内メールが配信されます。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・締め切り直前はデータ変換に時間がかかる場合がありますが、概ね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分程度で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データ生成が完了いたします。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締切直前や動画が含まれる場合は通常よりもデータ変換に時間を要する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ことがあります。早めのご登録をお願いいたします。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・オンラインプレビュー画面では、発表データ確認後、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必ず「確認終了」か「修正予定」を選択してください。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・確認ステータス（「未確認」「確認終了」「修正予定」）に関わらず、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最後に登録されたスライドデータを会場で投影いたします。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95300" y="1373218"/>
            <a:ext cx="8915400" cy="48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ja-JP" altLang="en-US" sz="2600" b="1" u="sng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オンラインプレビュー</a:t>
            </a:r>
            <a:endParaRPr lang="en-US" altLang="ja-JP" sz="2600" b="1" u="sng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58496" y="5943600"/>
            <a:ext cx="1006449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2622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58496" y="136906"/>
            <a:ext cx="10341864" cy="1017016"/>
          </a:xfrm>
          <a:prstGeom prst="rect">
            <a:avLst/>
          </a:prstGeom>
          <a:solidFill>
            <a:schemeClr val="accent5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91023"/>
            <a:ext cx="8915400" cy="1238250"/>
          </a:xfrm>
        </p:spPr>
        <p:txBody>
          <a:bodyPr/>
          <a:lstStyle/>
          <a:p>
            <a:pPr eaLnBrk="1" hangingPunct="1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発表スライド登録方法</a:t>
            </a:r>
            <a:endParaRPr lang="en-US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2385569"/>
            <a:ext cx="8915400" cy="116230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発表スライド登録期間中は何度でも修正が可能です。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再登録時は前回登録されたデータがすべて破棄されますので、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修正ファイルを含めてすべてのデータを再度登録してください。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修正ファイルのみの再登録は無効となります。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95300" y="1723177"/>
            <a:ext cx="8915400" cy="48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ja-JP" altLang="en-US" sz="2600" b="1" u="sng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修正方法</a:t>
            </a:r>
            <a:endParaRPr lang="en-US" altLang="ja-JP" sz="2600" b="1" u="sng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95300" y="4321934"/>
            <a:ext cx="8915400" cy="48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ja-JP" altLang="en-US" sz="2600" b="1" u="sng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複数演題を登録する場合</a:t>
            </a:r>
            <a:endParaRPr lang="en-US" altLang="ja-JP" sz="2600" b="1" u="sng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158496" y="5943600"/>
            <a:ext cx="1006449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95300" y="4984326"/>
            <a:ext cx="8915400" cy="1438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71464" indent="-37146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67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4838" indent="-30955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33">
                <a:solidFill>
                  <a:schemeClr val="tx1"/>
                </a:solidFill>
                <a:latin typeface="+mn-lt"/>
              </a:defRPr>
            </a:lvl2pPr>
            <a:lvl3pPr marL="1238212" indent="-247642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</a:defRPr>
            </a:lvl3pPr>
            <a:lvl4pPr marL="1733497" indent="-247642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67">
                <a:solidFill>
                  <a:schemeClr val="tx1"/>
                </a:solidFill>
                <a:latin typeface="+mn-lt"/>
              </a:defRPr>
            </a:lvl4pPr>
            <a:lvl5pPr marL="2228781" indent="-247642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67">
                <a:solidFill>
                  <a:schemeClr val="tx1"/>
                </a:solidFill>
                <a:latin typeface="+mn-lt"/>
              </a:defRPr>
            </a:lvl5pPr>
            <a:lvl6pPr marL="2724066" indent="-247642" algn="l" rtl="0" fontAlgn="base">
              <a:spcBef>
                <a:spcPct val="20000"/>
              </a:spcBef>
              <a:spcAft>
                <a:spcPct val="0"/>
              </a:spcAft>
              <a:buChar char="»"/>
              <a:defRPr sz="2167">
                <a:solidFill>
                  <a:schemeClr val="tx1"/>
                </a:solidFill>
                <a:latin typeface="+mn-lt"/>
              </a:defRPr>
            </a:lvl6pPr>
            <a:lvl7pPr marL="3219351" indent="-247642" algn="l" rtl="0" fontAlgn="base">
              <a:spcBef>
                <a:spcPct val="20000"/>
              </a:spcBef>
              <a:spcAft>
                <a:spcPct val="0"/>
              </a:spcAft>
              <a:buChar char="»"/>
              <a:defRPr sz="2167">
                <a:solidFill>
                  <a:schemeClr val="tx1"/>
                </a:solidFill>
                <a:latin typeface="+mn-lt"/>
              </a:defRPr>
            </a:lvl7pPr>
            <a:lvl8pPr marL="3714636" indent="-247642" algn="l" rtl="0" fontAlgn="base">
              <a:spcBef>
                <a:spcPct val="20000"/>
              </a:spcBef>
              <a:spcAft>
                <a:spcPct val="0"/>
              </a:spcAft>
              <a:buChar char="»"/>
              <a:defRPr sz="2167">
                <a:solidFill>
                  <a:schemeClr val="tx1"/>
                </a:solidFill>
                <a:latin typeface="+mn-lt"/>
              </a:defRPr>
            </a:lvl8pPr>
            <a:lvl9pPr marL="4209920" indent="-247642" algn="l" rtl="0" fontAlgn="base">
              <a:spcBef>
                <a:spcPct val="20000"/>
              </a:spcBef>
              <a:spcAft>
                <a:spcPct val="0"/>
              </a:spcAft>
              <a:buChar char="»"/>
              <a:defRPr sz="2167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altLang="ja-JP" sz="20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20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演題ごとにログイン情報は異なります。</a:t>
            </a:r>
            <a:endParaRPr lang="en-US" altLang="ja-JP" sz="2000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FontTx/>
              <a:buNone/>
            </a:pPr>
            <a:r>
              <a:rPr lang="ja-JP" altLang="en-US" sz="20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同一ブラウザで複数演題を登録する場合は、必ず</a:t>
            </a:r>
            <a:r>
              <a:rPr lang="en-US" altLang="ja-JP" sz="20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20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度ログアウトしてから、</a:t>
            </a:r>
            <a:endParaRPr lang="en-US" altLang="ja-JP" sz="2000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FontTx/>
              <a:buNone/>
            </a:pPr>
            <a:r>
              <a:rPr lang="ja-JP" altLang="en-US" sz="20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別演題のログイン情報で登録画面に再度ログインしてください。</a:t>
            </a:r>
            <a:endParaRPr lang="en-US" altLang="ja-JP" sz="2000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514205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58496" y="136906"/>
            <a:ext cx="10341864" cy="1017016"/>
          </a:xfrm>
          <a:prstGeom prst="rect">
            <a:avLst/>
          </a:prstGeom>
          <a:solidFill>
            <a:schemeClr val="accent5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023"/>
            <a:ext cx="9906000" cy="1238250"/>
          </a:xfrm>
        </p:spPr>
        <p:txBody>
          <a:bodyPr/>
          <a:lstStyle/>
          <a:p>
            <a:pPr eaLnBrk="1" hangingPunct="1"/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はじめに（スライドデータの種類について）</a:t>
            </a:r>
            <a:endParaRPr lang="en-US" altLang="en-US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158496" y="5943600"/>
            <a:ext cx="1006449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008" y="1283400"/>
            <a:ext cx="9729831" cy="348361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CyPos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CyPos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システムを用いた参加者閲覧用スライド。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PowerPoint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のノートも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CyPos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システム内で表示されますので、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閲覧者向けのスライド説明にご使用ください。　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発表スライド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講演会場で使用する発表用スライド。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PowerPoint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のノートは講演会場での演台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で表示されますので、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ご自身の発表用補助ツールとしてご使用ください。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※JSRT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モニタ発表は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CyPos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スライドを発表用データとして使用します。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対象の筆頭演者にはそれぞれメールでスライド登録案内をお送りいたします。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その他の詳細は各学会のウェブサイトをご確認ください。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こちらのマニュアルでは</a:t>
            </a:r>
            <a:r>
              <a:rPr lang="ja-JP" altLang="en-US" sz="200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発表スライド</a:t>
            </a:r>
            <a:r>
              <a:rPr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の作成・登録方法をご案内いたします。</a:t>
            </a:r>
            <a:endParaRPr lang="en-US" altLang="ja-JP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09994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58496" y="136906"/>
            <a:ext cx="10341864" cy="1017016"/>
          </a:xfrm>
          <a:prstGeom prst="rect">
            <a:avLst/>
          </a:prstGeom>
          <a:solidFill>
            <a:schemeClr val="accent5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91023"/>
            <a:ext cx="8915400" cy="1238250"/>
          </a:xfrm>
        </p:spPr>
        <p:txBody>
          <a:bodyPr/>
          <a:lstStyle/>
          <a:p>
            <a:pPr eaLnBrk="1" hangingPunct="1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発表スライド作成について</a:t>
            </a:r>
            <a:endParaRPr lang="en-US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158496" y="5943600"/>
            <a:ext cx="1006449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26013"/>
            <a:ext cx="8915400" cy="348361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登録できるファイルは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PowerPoint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ファイルです。</a:t>
            </a:r>
            <a:endParaRPr lang="en-US" altLang="ja-JP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endParaRPr lang="en-US" altLang="en-US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en-US" altLang="ja-JP" sz="2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PowerPoint</a:t>
            </a:r>
            <a:r>
              <a:rPr lang="ja-JP" altLang="en-US" sz="2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の登録について</a:t>
            </a:r>
            <a:endParaRPr lang="en-US" altLang="en-US" sz="26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en-US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Windows10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にインストールされた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PowerPoint2019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使用してデータの変換を行ないます。</a:t>
            </a:r>
            <a:endParaRPr lang="en-US" altLang="ja-JP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それ以外の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PowerPoint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のバージョンと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OS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の組み合わせで</a:t>
            </a:r>
            <a:endParaRPr lang="en-US" altLang="ja-JP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登録する場合は、オンラインプレビューでフォントの</a:t>
            </a:r>
            <a:endParaRPr lang="en-US" altLang="ja-JP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置き換わり、改行ズレ等がないかを確認してください。</a:t>
            </a:r>
            <a:endParaRPr lang="en-US" altLang="en-US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58496" y="136906"/>
            <a:ext cx="10341864" cy="1017016"/>
          </a:xfrm>
          <a:prstGeom prst="rect">
            <a:avLst/>
          </a:prstGeom>
          <a:solidFill>
            <a:schemeClr val="accent5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91023"/>
            <a:ext cx="8915400" cy="1238250"/>
          </a:xfrm>
        </p:spPr>
        <p:txBody>
          <a:bodyPr/>
          <a:lstStyle/>
          <a:p>
            <a:pPr eaLnBrk="1" hangingPunct="1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発表スライド作成について</a:t>
            </a:r>
            <a:endParaRPr lang="en-US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436" y="1819112"/>
            <a:ext cx="8915400" cy="440276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PowerPoint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のスライドサイズは「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4:3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」を推奨いたします。</a:t>
            </a:r>
            <a:endParaRPr lang="en-US" altLang="ja-JP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b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3572" y="1293767"/>
            <a:ext cx="8915400" cy="48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ja-JP" altLang="en-US" sz="2600" b="1" u="sng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スライドサイズについて</a:t>
            </a:r>
            <a:endParaRPr lang="en-US" altLang="ja-JP" sz="2600" b="1" u="sng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95300" y="3195040"/>
            <a:ext cx="9410700" cy="5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ja-JP" altLang="en-US" sz="26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利益相反開示は、スライド</a:t>
            </a:r>
            <a:r>
              <a:rPr lang="en-US" altLang="ja-JP" sz="2600" kern="0" dirty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600" kern="0" dirty="0">
                <a:solidFill>
                  <a:schemeClr val="tx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枚目（タイトルスライドの次）</a:t>
            </a:r>
            <a:r>
              <a:rPr lang="ja-JP" altLang="en-US" sz="26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en-US" altLang="ja-JP" sz="2600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6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記載してください。</a:t>
            </a:r>
            <a:endParaRPr lang="en-US" altLang="ja-JP" sz="2600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6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利益相反開示フォーマットは各学会の指定に従ってください。</a:t>
            </a:r>
            <a:endParaRPr lang="en-US" altLang="en-US" sz="2600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5300" y="2532645"/>
            <a:ext cx="8915400" cy="48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ja-JP" altLang="en-US" sz="2600" b="1" u="sng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利益相反開示について</a:t>
            </a:r>
            <a:endParaRPr lang="en-US" altLang="ja-JP" sz="2600" b="1" u="sng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58496" y="5943600"/>
            <a:ext cx="1006449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116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-158496" y="5943600"/>
            <a:ext cx="1006449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158496" y="136906"/>
            <a:ext cx="10341864" cy="1017016"/>
          </a:xfrm>
          <a:prstGeom prst="rect">
            <a:avLst/>
          </a:prstGeom>
          <a:solidFill>
            <a:schemeClr val="accent5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91023"/>
            <a:ext cx="8915400" cy="1238250"/>
          </a:xfrm>
        </p:spPr>
        <p:txBody>
          <a:bodyPr/>
          <a:lstStyle/>
          <a:p>
            <a:pPr eaLnBrk="1" hangingPunct="1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発表スライド作成について</a:t>
            </a:r>
            <a:endParaRPr lang="en-US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211" y="1657060"/>
            <a:ext cx="8915400" cy="5382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使用できるアニメーションを制限しています。</a:t>
            </a:r>
            <a:endParaRPr lang="en-US" altLang="ja-JP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枚のスライドで使用できるアニメーションは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回までです。</a:t>
            </a:r>
          </a:p>
          <a:p>
            <a:pPr marL="0" indent="0" eaLnBrk="1" hangingPunct="1">
              <a:buNone/>
            </a:pP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また、以下のアニメーションには対応できません。</a:t>
            </a:r>
            <a:endParaRPr lang="en-US" altLang="ja-JP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・「はなやか」にカテゴライズされるアニメーション効果</a:t>
            </a: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（開始効果／終了効果）</a:t>
            </a: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カーブ（上）、クレジットタイトル、スパイラルイン、スレッド、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バウンド、ブーメラン、フリップ、ホイップ、ライトスピード、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グライダー、スイッシュ、スリング、ターン、ピンウォール、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フォールド、フロート、マグニファイ</a:t>
            </a: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（強調効果）</a:t>
            </a: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ウェーブ、ブリンク、爆破、スタイル強調、太字表示</a:t>
            </a: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・軌跡効果</a:t>
            </a: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Smart Art</a:t>
            </a:r>
            <a:r>
              <a:rPr lang="ja-JP" altLang="en-US" sz="20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画像データ、グラフ・表に対するアニメーション</a:t>
            </a:r>
            <a:endParaRPr lang="en-US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95300" y="1170016"/>
            <a:ext cx="8915400" cy="48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ja-JP" altLang="en-US" sz="2600" b="1" u="sng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アニメーションについて</a:t>
            </a:r>
            <a:endParaRPr lang="en-US" altLang="ja-JP" sz="2600" b="1" u="sng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73911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-158496" y="5943600"/>
            <a:ext cx="1006449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158496" y="136906"/>
            <a:ext cx="10341864" cy="1017016"/>
          </a:xfrm>
          <a:prstGeom prst="rect">
            <a:avLst/>
          </a:prstGeom>
          <a:solidFill>
            <a:schemeClr val="accent5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91023"/>
            <a:ext cx="8915400" cy="1238250"/>
          </a:xfrm>
        </p:spPr>
        <p:txBody>
          <a:bodyPr/>
          <a:lstStyle/>
          <a:p>
            <a:pPr eaLnBrk="1" hangingPunct="1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発表スライド作成について</a:t>
            </a:r>
            <a:endParaRPr lang="en-US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821125"/>
            <a:ext cx="8915400" cy="5382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会場の演台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では、「ノート」に記入された内容が</a:t>
            </a:r>
            <a:endParaRPr lang="en-US" altLang="ja-JP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表示されます。発表用のメモ等を記入してください。</a:t>
            </a:r>
            <a:endParaRPr lang="en-US" altLang="en-US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95300" y="1237753"/>
            <a:ext cx="8915400" cy="48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ja-JP" altLang="en-US" sz="2600" b="1" u="sng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ノートについて</a:t>
            </a:r>
            <a:endParaRPr lang="en-US" altLang="ja-JP" sz="2600" b="1" u="sng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768" y="2841980"/>
            <a:ext cx="6729984" cy="338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26776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-158496" y="5943600"/>
            <a:ext cx="1006449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4735" y="1724797"/>
            <a:ext cx="9232731" cy="427455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・動画は、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H.264 720p(.mp4)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のフォーマットでファイルを作成してください。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フレームレートは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24fps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を推奨いたします。</a:t>
            </a:r>
            <a:b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・動画を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PowerPoint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に挿入する時は下記の手順で行なってください。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1.【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挿入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のタブから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ビデオ（メディア）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を選択して、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「ファイルからビデオ（ムービー）」を選択</a:t>
            </a:r>
            <a:b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当該の動画ファイルを選択。</a:t>
            </a:r>
            <a:b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3.【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挿入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をクリック。</a:t>
            </a:r>
            <a:b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「ファイルリンク」は選ばないでください。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Mac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PowerPoint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の場合は　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「ファイルへのリンク」のチェックを外してください。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PowerPoint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のスライドショーで最後までスムーズに再生できるか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確認してください。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95300" y="1237753"/>
            <a:ext cx="8915400" cy="48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ja-JP" altLang="en-US" sz="2600" b="1" u="sng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動画の挿入について</a:t>
            </a:r>
            <a:endParaRPr lang="en-US" altLang="ja-JP" sz="2600" b="1" u="sng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-158496" y="136906"/>
            <a:ext cx="10341864" cy="1017016"/>
          </a:xfrm>
          <a:prstGeom prst="rect">
            <a:avLst/>
          </a:prstGeom>
          <a:solidFill>
            <a:schemeClr val="accent5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95300" y="91023"/>
            <a:ext cx="89154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5pPr>
            <a:lvl6pPr marL="495285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6pPr>
            <a:lvl7pPr marL="990570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7pPr>
            <a:lvl8pPr marL="1485854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8pPr>
            <a:lvl9pPr marL="1981139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ja-JP" altLang="en-US" b="1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発表スライド作成について</a:t>
            </a:r>
            <a:endParaRPr lang="en-US" altLang="en-US" b="1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042012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58496" y="5943600"/>
            <a:ext cx="1006449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158496" y="136906"/>
            <a:ext cx="10341864" cy="1017016"/>
          </a:xfrm>
          <a:prstGeom prst="rect">
            <a:avLst/>
          </a:prstGeom>
          <a:solidFill>
            <a:schemeClr val="accent5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20224"/>
            <a:ext cx="9506656" cy="4594327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・フォントは、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OS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標準のフォントおよび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Office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を標準インストールする際に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インストールされるフォントを使用してください。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日本語：メイリオ、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MS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ゴシック、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MS P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ゴシック、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MS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明朝、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MS P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明朝　　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英語：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Century</a:t>
            </a:r>
            <a:r>
              <a:rPr lang="ja-JP" altLang="en-US" sz="20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Century Gothic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それ以外のフォントは、文字ずれ、文字化けの原因となる可能性があります。</a:t>
            </a:r>
            <a:b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・同一のテキストボックスに、複数のフォントが指定されていたり、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日本語テキストに英文字フォントを指定していると、文字が正確に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変換できない場合があります。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テキストボックス内は、１つのフォントで統一してください。</a:t>
            </a:r>
            <a:b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・グラフの凡例等直接フォントが設定できない場合は、「フォントと文字の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高度なオプション」を使用して英数字用のフォントの設定を「（日本語用の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フォントを使用）」に変更し、日本語用のフォントも指定してください。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95300" y="91023"/>
            <a:ext cx="89154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5pPr>
            <a:lvl6pPr marL="495285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6pPr>
            <a:lvl7pPr marL="990570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7pPr>
            <a:lvl8pPr marL="1485854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8pPr>
            <a:lvl9pPr marL="1981139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ja-JP" altLang="en-US" b="1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発表スライド作成について</a:t>
            </a:r>
            <a:endParaRPr lang="en-US" altLang="en-US" b="1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95300" y="1237753"/>
            <a:ext cx="8915400" cy="48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ja-JP" altLang="en-US" sz="2600" b="1" u="sng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その他の注意事項</a:t>
            </a:r>
            <a:endParaRPr lang="en-US" altLang="ja-JP" sz="2600" b="1" u="sng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642399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58496" y="5943600"/>
            <a:ext cx="1006449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158496" y="136906"/>
            <a:ext cx="10341864" cy="1017016"/>
          </a:xfrm>
          <a:prstGeom prst="rect">
            <a:avLst/>
          </a:prstGeom>
          <a:solidFill>
            <a:schemeClr val="accent5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27052"/>
            <a:ext cx="9410700" cy="5382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・タブ、スペースで文字のレイアウトを調整すると、正確に変換できない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場合があります。テキストボックス、表（スタイル・グリッド線なし）の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使用をおすすめします。</a:t>
            </a:r>
            <a:b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SmartArt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グラフィックの使用はお控えください。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SmartArt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グラフィックを使用する場合は、一度画像に書き出して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hangingPunct="1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貼り付けてください。</a:t>
            </a:r>
            <a:b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95300" y="91023"/>
            <a:ext cx="89154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5pPr>
            <a:lvl6pPr marL="495285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6pPr>
            <a:lvl7pPr marL="990570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7pPr>
            <a:lvl8pPr marL="1485854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8pPr>
            <a:lvl9pPr marL="1981139" algn="ctr" rtl="0" fontAlgn="base">
              <a:spcBef>
                <a:spcPct val="0"/>
              </a:spcBef>
              <a:spcAft>
                <a:spcPct val="0"/>
              </a:spcAft>
              <a:defRPr sz="4767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ja-JP" altLang="en-US" b="1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発表スライド作成について</a:t>
            </a:r>
            <a:endParaRPr lang="en-US" altLang="en-US" b="1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12797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Custom 340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061756"/>
      </a:hlink>
      <a:folHlink>
        <a:srgbClr val="879E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1360</Words>
  <Application>Microsoft Office PowerPoint</Application>
  <PresentationFormat>A4 210 x 297 mm</PresentationFormat>
  <Paragraphs>155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7" baseType="lpstr">
      <vt:lpstr>メイリオ</vt:lpstr>
      <vt:lpstr>Arial</vt:lpstr>
      <vt:lpstr>Default Design</vt:lpstr>
      <vt:lpstr>JRC2024 発表スライド データ作成・登録について</vt:lpstr>
      <vt:lpstr>はじめに（スライドデータの種類について）</vt:lpstr>
      <vt:lpstr>発表スライド作成について</vt:lpstr>
      <vt:lpstr>発表スライド作成について</vt:lpstr>
      <vt:lpstr>発表スライド作成について</vt:lpstr>
      <vt:lpstr>発表スライド作成について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発表スライド登録方法</vt:lpstr>
      <vt:lpstr>発表スライド登録方法</vt:lpstr>
      <vt:lpstr>発表スライド登録方法</vt:lpstr>
      <vt:lpstr>発表スライド登録方法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Business PowerPoint Template</dc:title>
  <dc:creator>Presentation Magazine</dc:creator>
  <cp:lastModifiedBy>Kawagoe</cp:lastModifiedBy>
  <cp:revision>73</cp:revision>
  <cp:lastPrinted>2020-06-05T04:39:06Z</cp:lastPrinted>
  <dcterms:created xsi:type="dcterms:W3CDTF">2009-11-03T13:35:13Z</dcterms:created>
  <dcterms:modified xsi:type="dcterms:W3CDTF">2024-02-29T03:02:45Z</dcterms:modified>
</cp:coreProperties>
</file>